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0" r:id="rId3"/>
    <p:sldId id="293" r:id="rId4"/>
    <p:sldId id="302" r:id="rId5"/>
    <p:sldId id="300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1" r:id="rId14"/>
    <p:sldId id="312" r:id="rId15"/>
    <p:sldId id="315" r:id="rId16"/>
    <p:sldId id="316" r:id="rId17"/>
    <p:sldId id="313" r:id="rId18"/>
    <p:sldId id="314" r:id="rId19"/>
    <p:sldId id="317" r:id="rId20"/>
    <p:sldId id="318" r:id="rId21"/>
    <p:sldId id="319" r:id="rId22"/>
    <p:sldId id="320" r:id="rId23"/>
    <p:sldId id="299" r:id="rId24"/>
    <p:sldId id="273" r:id="rId25"/>
  </p:sldIdLst>
  <p:sldSz cx="12192000" cy="6858000"/>
  <p:notesSz cx="9866313" cy="6735763"/>
  <p:embeddedFontLst>
    <p:embeddedFont>
      <p:font typeface="나눔고딕코딩" panose="020D0009000000000000" pitchFamily="49" charset="-127"/>
      <p:regular r:id="rId28"/>
      <p:bold r:id="rId29"/>
    </p:embeddedFont>
    <p:embeddedFont>
      <p:font typeface="나눔스퀘어 Light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고딕 Light" panose="020D0904000000000000" pitchFamily="50" charset="-127"/>
      <p:regular r:id="rId33"/>
    </p:embeddedFont>
    <p:embeddedFont>
      <p:font typeface="나눔스퀘어라운드 Light" panose="020B0600000101010101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7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3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0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28DB0C8-68E8-4777-A1DA-7A291A5C98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1432A2-C6C0-4033-A956-75C8DD2F5E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5E526-2355-4364-A45D-A4B4DFB52FDD}" type="datetimeFigureOut">
              <a:rPr lang="ko-KR" altLang="en-US" smtClean="0"/>
              <a:t>2019-04-01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3818B7-11EF-43CE-98AB-1033F13BA2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375B8-9757-447D-AB77-995D53019A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33D2-2D41-495D-BFF3-E41738CADA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463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916B8-937C-4238-8678-54E1661E2C47}" type="datetimeFigureOut">
              <a:rPr lang="ko-KR" altLang="en-US" smtClean="0"/>
              <a:t>2019-04-01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4F50D-119A-47D8-A60B-A3C706850E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207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F50D-119A-47D8-A60B-A3C706850E8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95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A7334AB-B4FD-4A79-9AAD-2EDB994450D7}"/>
              </a:ext>
            </a:extLst>
          </p:cNvPr>
          <p:cNvSpPr/>
          <p:nvPr userDrawn="1"/>
        </p:nvSpPr>
        <p:spPr>
          <a:xfrm>
            <a:off x="0" y="0"/>
            <a:ext cx="12192000" cy="2857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24D528-DE37-49D7-A57B-BAE4FFFD0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13" y="2402366"/>
            <a:ext cx="2236606" cy="14784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D830C1-D9D9-498B-A409-AD1773729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160"/>
          <a:stretch/>
        </p:blipFill>
        <p:spPr>
          <a:xfrm>
            <a:off x="5029313" y="2371959"/>
            <a:ext cx="2236606" cy="500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A4BC01-8348-4F46-B6E3-3B0A55ACFE3D}"/>
              </a:ext>
            </a:extLst>
          </p:cNvPr>
          <p:cNvSpPr txBox="1"/>
          <p:nvPr userDrawn="1"/>
        </p:nvSpPr>
        <p:spPr>
          <a:xfrm>
            <a:off x="1912774" y="1337905"/>
            <a:ext cx="83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AB80D-B6CE-452E-84BD-55FF9675C2D3}"/>
              </a:ext>
            </a:extLst>
          </p:cNvPr>
          <p:cNvSpPr txBox="1"/>
          <p:nvPr userDrawn="1"/>
        </p:nvSpPr>
        <p:spPr>
          <a:xfrm>
            <a:off x="7421577" y="5190220"/>
            <a:ext cx="1043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학교   </a:t>
            </a: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</a:p>
          <a:p>
            <a:r>
              <a:rPr lang="ko-KR" altLang="en-US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학과   </a:t>
            </a: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</a:t>
            </a:r>
          </a:p>
          <a:p>
            <a:r>
              <a:rPr lang="ko-KR" altLang="en-US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장소   </a:t>
            </a: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44499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B1772-8A88-4587-AA83-9A53D48E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1DE175-35A3-40D4-8C50-6281D75FE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2C6DD6-4ABC-4424-958E-22840599C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F7D74-D8A0-41EA-A6F1-03D53D14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33691-FBB2-4AA8-8EA6-96C33771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29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14A5BF-4D98-4071-8007-AB94FC97B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B650CF-A581-4E5D-890F-B05356E48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02B2-A217-41BB-9876-27084536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620BB-E88D-4185-9327-0C1FF870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F79DB-61E2-4918-AAC5-B3FE77E7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50F0F2-5577-4127-892C-27E642567E2C}"/>
              </a:ext>
            </a:extLst>
          </p:cNvPr>
          <p:cNvSpPr/>
          <p:nvPr userDrawn="1"/>
        </p:nvSpPr>
        <p:spPr>
          <a:xfrm>
            <a:off x="1281111" y="6613525"/>
            <a:ext cx="161925" cy="101600"/>
          </a:xfrm>
          <a:prstGeom prst="rect">
            <a:avLst/>
          </a:prstGeom>
          <a:solidFill>
            <a:srgbClr val="53575F"/>
          </a:solidFill>
          <a:ln>
            <a:solidFill>
              <a:srgbClr val="535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53575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7043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4EA5E-FA60-4951-BF29-09C832C7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79C96-4551-4234-A057-721CEC7F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6F201-4BD0-4C9E-ABE0-F3D591AB9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7AA12-F575-4647-8530-376B1C6D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0FA6AC-3DB4-48F3-8AC6-6E7C1B59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802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88737B-AE6B-41A9-A49D-739F43BE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3748" y="6405777"/>
            <a:ext cx="2743200" cy="365125"/>
          </a:xfrm>
        </p:spPr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D0D938-CDB1-4112-8082-B0F2E8DC3850}"/>
              </a:ext>
            </a:extLst>
          </p:cNvPr>
          <p:cNvSpPr/>
          <p:nvPr userDrawn="1"/>
        </p:nvSpPr>
        <p:spPr>
          <a:xfrm>
            <a:off x="0" y="205949"/>
            <a:ext cx="12192000" cy="840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C2A8CD-5DC3-4D3D-BCA2-9D30C28B6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8" t="24212" r="33766" b="45247"/>
          <a:stretch/>
        </p:blipFill>
        <p:spPr>
          <a:xfrm>
            <a:off x="11404602" y="346823"/>
            <a:ext cx="612346" cy="5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6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6C72B-503D-4E14-8270-F39D99A1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5ECAD7-5900-44E9-8131-3A1FBC034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59960-44E3-4A87-AABF-6AA81197D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258A95-753E-4A08-BB64-0DB562E7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69785-3D0C-4BD5-9F5F-AF9538E7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65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3FBB0-9679-4534-80D9-29B01DCF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F6F9C-22DF-4451-A437-ACB547BF6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A6C8C5-6F76-4252-AD04-A3060F500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F1C5AC-5B14-4187-8004-9640134D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C096B3-AC66-4485-9299-3AEB568D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7B1BB3-6DC4-4DB5-8E43-652ACB39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58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4E03B-8735-436C-93BB-27E957C97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7D486-841D-46E6-B98F-1840AF849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0482B1-B927-48F4-967C-44E5C2A07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8C3021-BCEE-4550-A8A6-8896D4AA7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EEDF9C-9908-4921-800C-D0A9A8D01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FF3BD9-C1B6-4B6B-9D8A-FB9F13328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B3B2D5-9AAA-4DEC-AA5F-B13D7D3F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978EAA-1A0C-49B0-9214-4FA0A09C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69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631551-72A4-4A5A-A99B-C9121EAF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A7A19B-7CB3-4338-87EA-EA3FEA29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A7C28-5009-470D-A008-7A5FCB87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541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DE34C-B334-4D5B-A695-B5418C19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F1046-C6F8-4BA0-9926-4864FF9F6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C0A8C-875A-4521-9229-0C164410F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51863A-C980-411F-93FD-BAA8720AE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375E-261B-4118-9A4E-40AD2BF7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856CF-9AD6-42FD-B1E6-121759C9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71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05347-D779-455B-9C6F-C15F7490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28363A-D97A-46B1-A5A0-CCF913A5A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066E2C-9FFE-4F87-9510-A188E4EAA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60DC3-E068-497D-90EB-3DDD101B4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C1429C-44BD-40F1-BD41-FF9D0E68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BFB6AB-EDA6-4A15-8D2D-BDB1BCE3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91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B43179-C73D-4DA6-81BE-8AA03975BD8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" y="6382138"/>
            <a:ext cx="2743200" cy="4572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BF8D0C-AC3A-43F7-A17F-85DF3BFE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93D6B1-401E-43F3-8CAC-14F78C65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7B7FC2-08B8-4A68-BC95-95B1A0A26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7B2B3-33C1-43BB-A828-F9E102ACD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55694-012B-4308-B696-EB73DD0C4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C01E0-547E-4233-A13E-D24F03682BF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254A6-3357-4860-9598-E2D14C0F184D}"/>
              </a:ext>
            </a:extLst>
          </p:cNvPr>
          <p:cNvSpPr/>
          <p:nvPr userDrawn="1"/>
        </p:nvSpPr>
        <p:spPr>
          <a:xfrm>
            <a:off x="1272009" y="6596450"/>
            <a:ext cx="161925" cy="101600"/>
          </a:xfrm>
          <a:prstGeom prst="rect">
            <a:avLst/>
          </a:prstGeom>
          <a:solidFill>
            <a:srgbClr val="53575F"/>
          </a:solidFill>
          <a:ln>
            <a:solidFill>
              <a:srgbClr val="535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53575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4956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C9EC53A-34CC-4FD9-B8C6-997D7161FDFC}"/>
              </a:ext>
            </a:extLst>
          </p:cNvPr>
          <p:cNvSpPr/>
          <p:nvPr/>
        </p:nvSpPr>
        <p:spPr>
          <a:xfrm>
            <a:off x="0" y="0"/>
            <a:ext cx="12192000" cy="2857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CBF04-A6E0-4A32-9093-8BBEAF58EFD0}"/>
              </a:ext>
            </a:extLst>
          </p:cNvPr>
          <p:cNvSpPr txBox="1"/>
          <p:nvPr/>
        </p:nvSpPr>
        <p:spPr>
          <a:xfrm>
            <a:off x="1912774" y="1337905"/>
            <a:ext cx="83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ICS/SCADA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기초 교육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91DD96-666B-4DCF-B128-FAC4C6BED739}"/>
              </a:ext>
            </a:extLst>
          </p:cNvPr>
          <p:cNvSpPr txBox="1"/>
          <p:nvPr/>
        </p:nvSpPr>
        <p:spPr>
          <a:xfrm>
            <a:off x="5518854" y="4033822"/>
            <a:ext cx="11542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2019.04.01</a:t>
            </a:r>
            <a:endParaRPr lang="ko-KR" altLang="en-US" sz="1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65FA84-E011-4073-9AA0-8D0DE8BCD592}"/>
              </a:ext>
            </a:extLst>
          </p:cNvPr>
          <p:cNvSpPr/>
          <p:nvPr/>
        </p:nvSpPr>
        <p:spPr>
          <a:xfrm>
            <a:off x="6441282" y="2561248"/>
            <a:ext cx="388144" cy="3024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D0B989-E59F-4301-8A1B-14F2D110D4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13" y="2402366"/>
            <a:ext cx="2236606" cy="14784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38A7E6-FF05-4D7F-837C-B61803590F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160"/>
          <a:stretch/>
        </p:blipFill>
        <p:spPr>
          <a:xfrm>
            <a:off x="5029313" y="2371959"/>
            <a:ext cx="2236606" cy="50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1C9C9B-0420-4984-B6C1-B943D648709F}"/>
              </a:ext>
            </a:extLst>
          </p:cNvPr>
          <p:cNvSpPr txBox="1"/>
          <p:nvPr/>
        </p:nvSpPr>
        <p:spPr>
          <a:xfrm>
            <a:off x="8471002" y="5201106"/>
            <a:ext cx="3145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순천향대학교</a:t>
            </a:r>
            <a:endParaRPr lang="en-US" altLang="ko-KR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정보보호학과</a:t>
            </a:r>
            <a:endParaRPr lang="en-US" altLang="ko-KR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공과대학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9425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호</a:t>
            </a:r>
            <a:endParaRPr lang="en-US" altLang="ko-KR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29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28165"/>
            <a:ext cx="1099836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SIS (Safety Instrumented System)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Sensor : </a:t>
            </a:r>
            <a:r>
              <a:rPr lang="ko-KR" altLang="en-US" sz="1600" dirty="0"/>
              <a:t>프로세스의 상태를 측정하는 장치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Logic Solver : </a:t>
            </a:r>
            <a:r>
              <a:rPr lang="ko-KR" altLang="en-US" sz="1600" dirty="0"/>
              <a:t>하나 이상의 </a:t>
            </a:r>
            <a:r>
              <a:rPr lang="ko-KR" altLang="en-US" sz="1600" dirty="0" err="1"/>
              <a:t>로직</a:t>
            </a:r>
            <a:r>
              <a:rPr lang="ko-KR" altLang="en-US" sz="1600" dirty="0"/>
              <a:t> 기능을 수행하는 장치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Final Element : </a:t>
            </a:r>
            <a:r>
              <a:rPr lang="ko-KR" altLang="en-US" sz="1600" dirty="0"/>
              <a:t>안전한 상태로 만들기 위해 물리적으로 작동하는 장치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06" y="3063895"/>
            <a:ext cx="6520942" cy="307566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01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17532"/>
            <a:ext cx="1099836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SCADA </a:t>
            </a:r>
            <a:r>
              <a:rPr lang="ko-KR" altLang="en-US" dirty="0"/>
              <a:t>구성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HMI (Human-Machine Interface</a:t>
            </a:r>
            <a:r>
              <a:rPr lang="en-US" altLang="ko-KR" sz="1600" dirty="0" smtClean="0"/>
              <a:t>)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프로세스 데이터를 모니터링 및 컨트롤 할 수 있도록 만들어진 인터페이스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관리 </a:t>
            </a:r>
            <a:r>
              <a:rPr lang="ko-KR" altLang="en-US" sz="1600" dirty="0" smtClean="0"/>
              <a:t>시스템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RTU (Remote Terminal Units)</a:t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센서 및 관리 시스템과 원격 통신하는 장치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센서 신호를 디지털 데이터로 변환하여 관리 시스템에 전송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PLC </a:t>
            </a:r>
            <a:r>
              <a:rPr lang="en-US" altLang="ko-KR" sz="1600" dirty="0"/>
              <a:t>(Programmable logic controller</a:t>
            </a:r>
            <a:r>
              <a:rPr lang="en-US" altLang="ko-KR" sz="1600" dirty="0" smtClean="0"/>
              <a:t>)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다양한 </a:t>
            </a:r>
            <a:r>
              <a:rPr lang="ko-KR" altLang="en-US" sz="1600" dirty="0" err="1"/>
              <a:t>로직을</a:t>
            </a:r>
            <a:r>
              <a:rPr lang="ko-KR" altLang="en-US" sz="1600" dirty="0"/>
              <a:t> 수행할 수 있는 컨트롤러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프로그래밍 및 다양한 설정을 통해 </a:t>
            </a:r>
            <a:r>
              <a:rPr lang="ko-KR" altLang="en-US" sz="1600" dirty="0" err="1"/>
              <a:t>커스터마이징</a:t>
            </a:r>
            <a:r>
              <a:rPr lang="ko-KR" altLang="en-US" sz="1600" dirty="0"/>
              <a:t> 가능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주로 필드 장비로 사용</a:t>
            </a: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727" y="3471995"/>
            <a:ext cx="4094737" cy="266394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83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17532"/>
            <a:ext cx="1099836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SCADA</a:t>
            </a:r>
            <a:r>
              <a:rPr lang="ko-KR" altLang="en-US" dirty="0" smtClean="0"/>
              <a:t>의 일반적인 구성 요소</a:t>
            </a:r>
            <a:r>
              <a:rPr lang="en-US" altLang="ko-KR" dirty="0" smtClean="0"/>
              <a:t>(Layout)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20" y="2171639"/>
            <a:ext cx="7765249" cy="40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17532"/>
            <a:ext cx="1099836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PLC </a:t>
            </a:r>
            <a:r>
              <a:rPr lang="ko-KR" altLang="en-US" dirty="0" smtClean="0"/>
              <a:t>기반 시스템 구현 예시 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22" y="2293758"/>
            <a:ext cx="2846809" cy="3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17532"/>
            <a:ext cx="1099836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ICS </a:t>
            </a:r>
            <a:r>
              <a:rPr lang="ko-KR" altLang="en-US" dirty="0" smtClean="0"/>
              <a:t>구성 요소 및 동작 개요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94" y="2171639"/>
            <a:ext cx="5722101" cy="40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17532"/>
            <a:ext cx="1099836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IT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ICS </a:t>
            </a:r>
            <a:r>
              <a:rPr lang="ko-KR" altLang="en-US" dirty="0" smtClean="0"/>
              <a:t>비교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15920"/>
              </p:ext>
            </p:extLst>
          </p:nvPr>
        </p:nvGraphicFramePr>
        <p:xfrm>
          <a:off x="1890789" y="2033140"/>
          <a:ext cx="8390895" cy="43190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8432">
                  <a:extLst>
                    <a:ext uri="{9D8B030D-6E8A-4147-A177-3AD203B41FA5}">
                      <a16:colId xmlns:a16="http://schemas.microsoft.com/office/drawing/2014/main" val="2993660077"/>
                    </a:ext>
                  </a:extLst>
                </a:gridCol>
                <a:gridCol w="3675498">
                  <a:extLst>
                    <a:ext uri="{9D8B030D-6E8A-4147-A177-3AD203B41FA5}">
                      <a16:colId xmlns:a16="http://schemas.microsoft.com/office/drawing/2014/main" val="2745053920"/>
                    </a:ext>
                  </a:extLst>
                </a:gridCol>
                <a:gridCol w="2796965">
                  <a:extLst>
                    <a:ext uri="{9D8B030D-6E8A-4147-A177-3AD203B41FA5}">
                      <a16:colId xmlns:a16="http://schemas.microsoft.com/office/drawing/2014/main" val="1646116980"/>
                    </a:ext>
                  </a:extLst>
                </a:gridCol>
              </a:tblGrid>
              <a:tr h="25538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OT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507273"/>
                  </a:ext>
                </a:extLst>
              </a:tr>
              <a:tr h="255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기밀성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중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537392"/>
                  </a:ext>
                </a:extLst>
              </a:tr>
              <a:tr h="255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99459"/>
                  </a:ext>
                </a:extLst>
              </a:tr>
              <a:tr h="255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가용성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최상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418066"/>
                  </a:ext>
                </a:extLst>
              </a:tr>
              <a:tr h="255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시간 동기화 중요도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매우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026187"/>
                  </a:ext>
                </a:extLst>
              </a:tr>
              <a:tr h="255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패치가 쉽고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주기가 짧음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어려움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벤더 사에 의존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367079"/>
                  </a:ext>
                </a:extLst>
              </a:tr>
              <a:tr h="255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장비 교체 주기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3-5</a:t>
                      </a:r>
                      <a:r>
                        <a:rPr lang="ko-KR" altLang="en-US" sz="12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10-30</a:t>
                      </a:r>
                      <a:r>
                        <a:rPr lang="ko-KR" altLang="en-US" sz="1200" dirty="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935952"/>
                  </a:ext>
                </a:extLst>
              </a:tr>
              <a:tr h="420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보안 표준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ISO</a:t>
                      </a:r>
                      <a:r>
                        <a:rPr lang="en-US" altLang="ko-KR" sz="1200" baseline="0" dirty="0"/>
                        <a:t> 27002, COBIT, NIST, etc.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IEC 62443, CIP, NEI,</a:t>
                      </a:r>
                      <a:r>
                        <a:rPr lang="en-US" altLang="ko-KR" sz="1200" baseline="0" dirty="0"/>
                        <a:t> IEEE 1686, etc.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876643"/>
                  </a:ext>
                </a:extLst>
              </a:tr>
              <a:tr h="420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운영체제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Windows,</a:t>
                      </a:r>
                      <a:r>
                        <a:rPr lang="en-US" altLang="ko-KR" sz="1200" baseline="0" dirty="0"/>
                        <a:t> Linux. etc.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Windows,</a:t>
                      </a:r>
                      <a:r>
                        <a:rPr lang="en-US" altLang="ko-KR" sz="1200" baseline="0" dirty="0"/>
                        <a:t> RTOS, </a:t>
                      </a:r>
                      <a:r>
                        <a:rPr lang="ko-KR" altLang="en-US" sz="1200" baseline="0" dirty="0"/>
                        <a:t>임베디드 </a:t>
                      </a:r>
                      <a:r>
                        <a:rPr lang="en-US" altLang="ko-KR" sz="1200" baseline="0" dirty="0"/>
                        <a:t>OS, </a:t>
                      </a:r>
                      <a:r>
                        <a:rPr lang="en-US" altLang="ko-KR" sz="1200" baseline="0" dirty="0" err="1"/>
                        <a:t>etc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71449"/>
                  </a:ext>
                </a:extLst>
              </a:tr>
              <a:tr h="255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운용성</a:t>
                      </a:r>
                      <a:r>
                        <a:rPr lang="ko-KR" altLang="en-US" sz="1200" dirty="0"/>
                        <a:t> 중요도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매우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200207"/>
                  </a:ext>
                </a:extLst>
              </a:tr>
              <a:tr h="420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프로토콜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TCP/IP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HART, DNP3,</a:t>
                      </a:r>
                      <a:r>
                        <a:rPr lang="en-US" altLang="ko-KR" sz="1200" baseline="0" dirty="0"/>
                        <a:t> Mod/</a:t>
                      </a:r>
                      <a:r>
                        <a:rPr lang="en-US" altLang="ko-KR" sz="1200" baseline="0" dirty="0" err="1"/>
                        <a:t>FieldBus</a:t>
                      </a:r>
                      <a:r>
                        <a:rPr lang="en-US" altLang="ko-KR" sz="1200" baseline="0" dirty="0"/>
                        <a:t>, ICCP, TCP/IP, etc.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106638"/>
                  </a:ext>
                </a:extLst>
              </a:tr>
              <a:tr h="420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통신 </a:t>
                      </a:r>
                      <a:r>
                        <a:rPr lang="ko-KR" altLang="en-US" sz="1200" dirty="0" err="1"/>
                        <a:t>토폴리지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LAN/WAN, Telco, etc.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LAN/WAN,</a:t>
                      </a:r>
                      <a:r>
                        <a:rPr lang="en-US" altLang="ko-KR" sz="1200" baseline="0" dirty="0"/>
                        <a:t> Telco, </a:t>
                      </a:r>
                      <a:r>
                        <a:rPr lang="ko-KR" altLang="en-US" sz="1200" baseline="0" dirty="0"/>
                        <a:t>위성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시리얼 통신</a:t>
                      </a:r>
                      <a:r>
                        <a:rPr lang="en-US" altLang="ko-KR" sz="1200" baseline="0" dirty="0"/>
                        <a:t>,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66194"/>
                  </a:ext>
                </a:extLst>
              </a:tr>
              <a:tr h="420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물리 보안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안전한 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경비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원격 통신으로 이루어지는 경우 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149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8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17532"/>
            <a:ext cx="10998361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과거와 현재의 </a:t>
            </a:r>
            <a:r>
              <a:rPr lang="en-US" altLang="ko-KR" dirty="0"/>
              <a:t>ICS	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과거 </a:t>
            </a:r>
            <a:r>
              <a:rPr lang="en-US" altLang="ko-KR" sz="1600" dirty="0"/>
              <a:t>ICS </a:t>
            </a:r>
            <a:r>
              <a:rPr lang="ko-KR" altLang="en-US" sz="1600" dirty="0"/>
              <a:t>장치들은 서로 분리되어 </a:t>
            </a:r>
            <a:r>
              <a:rPr lang="ko-KR" altLang="en-US" sz="1600" dirty="0" smtClean="0"/>
              <a:t>네트워크를 사용하지 않음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현대에는 </a:t>
            </a:r>
            <a:r>
              <a:rPr lang="ko-KR" altLang="en-US" sz="1600" dirty="0"/>
              <a:t>원격 </a:t>
            </a:r>
            <a:r>
              <a:rPr lang="ko-KR" altLang="en-US" sz="1600" dirty="0" smtClean="0"/>
              <a:t>통신</a:t>
            </a:r>
            <a:r>
              <a:rPr lang="en-US" altLang="ko-KR" sz="1600" dirty="0" smtClean="0"/>
              <a:t>(Ethernet)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등에 인터넷 네트워크 사용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ym typeface="Wingdings" panose="05000000000000000000" pitchFamily="2" charset="2"/>
              </a:rPr>
              <a:t>ICS </a:t>
            </a:r>
            <a:r>
              <a:rPr lang="ko-KR" altLang="en-US" sz="1600" dirty="0">
                <a:sym typeface="Wingdings" panose="05000000000000000000" pitchFamily="2" charset="2"/>
              </a:rPr>
              <a:t>장치에 대한 소프트웨어를 </a:t>
            </a:r>
            <a:r>
              <a:rPr lang="ko-KR" altLang="en-US" sz="1600" dirty="0" err="1">
                <a:sym typeface="Wingdings" panose="05000000000000000000" pitchFamily="2" charset="2"/>
              </a:rPr>
              <a:t>비전문</a:t>
            </a:r>
            <a:r>
              <a:rPr lang="ko-KR" altLang="en-US" sz="1600" dirty="0">
                <a:sym typeface="Wingdings" panose="05000000000000000000" pitchFamily="2" charset="2"/>
              </a:rPr>
              <a:t> 엔지니어가 구축하는 </a:t>
            </a:r>
            <a:r>
              <a:rPr lang="ko-KR" altLang="en-US" sz="1600" dirty="0" smtClean="0">
                <a:sym typeface="Wingdings" panose="05000000000000000000" pitchFamily="2" charset="2"/>
              </a:rPr>
              <a:t>경우가 대부분이라 보안 위협에 쉽게 노출</a:t>
            </a:r>
            <a:r>
              <a:rPr lang="en-US" altLang="ko-KR" sz="1600" dirty="0">
                <a:sym typeface="Wingdings" panose="05000000000000000000" pitchFamily="2" charset="2"/>
              </a:rPr>
              <a:t/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ym typeface="Wingdings" panose="05000000000000000000" pitchFamily="2" charset="2"/>
              </a:rPr>
              <a:t> (buffer overflow </a:t>
            </a:r>
            <a:r>
              <a:rPr lang="ko-KR" altLang="en-US" sz="1600" dirty="0">
                <a:sym typeface="Wingdings" panose="05000000000000000000" pitchFamily="2" charset="2"/>
              </a:rPr>
              <a:t>공격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스택 보호 기법 미사용 등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ym typeface="Wingdings" panose="05000000000000000000" pitchFamily="2" charset="2"/>
              </a:rPr>
              <a:t>사이버 보안이 이슈가 되기 이전에도 </a:t>
            </a:r>
            <a:r>
              <a:rPr lang="en-US" altLang="ko-KR" sz="1600" dirty="0">
                <a:sym typeface="Wingdings" panose="05000000000000000000" pitchFamily="2" charset="2"/>
              </a:rPr>
              <a:t>ICS </a:t>
            </a:r>
            <a:r>
              <a:rPr lang="ko-KR" altLang="en-US" sz="1600" dirty="0">
                <a:sym typeface="Wingdings" panose="05000000000000000000" pitchFamily="2" charset="2"/>
              </a:rPr>
              <a:t>산업에 대한 정부 규제가 </a:t>
            </a:r>
            <a:r>
              <a:rPr lang="ko-KR" altLang="en-US" sz="1600" dirty="0" smtClean="0">
                <a:sym typeface="Wingdings" panose="05000000000000000000" pitchFamily="2" charset="2"/>
              </a:rPr>
              <a:t>존재함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137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E3FD0D-EAEA-4714-9554-796CD0E529C7}"/>
              </a:ext>
            </a:extLst>
          </p:cNvPr>
          <p:cNvSpPr txBox="1"/>
          <p:nvPr/>
        </p:nvSpPr>
        <p:spPr>
          <a:xfrm>
            <a:off x="1909724" y="1163999"/>
            <a:ext cx="6944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0x1 / 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0x2 / </a:t>
            </a:r>
            <a:r>
              <a:rPr lang="en-US" altLang="ko-KR" sz="2400" dirty="0" smtClean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400" dirty="0" smtClean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구성 요소</a:t>
            </a:r>
            <a:endParaRPr lang="en-US" altLang="ko-KR" sz="2400" dirty="0" smtClean="0">
              <a:solidFill>
                <a:srgbClr val="FF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0x3 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Q &amp; 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</a:t>
            </a:r>
            <a:endParaRPr lang="en-US" altLang="ko-KR" sz="2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0x4 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FIN.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1101C9-8DE4-4D64-B9B3-40195B632867}"/>
              </a:ext>
            </a:extLst>
          </p:cNvPr>
          <p:cNvCxnSpPr/>
          <p:nvPr/>
        </p:nvCxnSpPr>
        <p:spPr>
          <a:xfrm>
            <a:off x="1622854" y="1351005"/>
            <a:ext cx="0" cy="4637903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963C5F2-9173-4FA8-9E02-59A34251CD62}"/>
              </a:ext>
            </a:extLst>
          </p:cNvPr>
          <p:cNvSpPr txBox="1"/>
          <p:nvPr/>
        </p:nvSpPr>
        <p:spPr>
          <a:xfrm>
            <a:off x="199766" y="418328"/>
            <a:ext cx="509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Agenda</a:t>
            </a:r>
            <a:endParaRPr lang="ko-KR" altLang="en-US" sz="2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6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구성 요소</a:t>
            </a:r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17532"/>
            <a:ext cx="10998361" cy="113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SCADA – Control System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HMI (Human Machine Interface)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필드 장비의 프로세스 데이터 출력 및 조작을 위한 인터페이스</a:t>
            </a: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3336203"/>
            <a:ext cx="367665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852936"/>
            <a:ext cx="4334061" cy="3252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46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9765" y="1227150"/>
            <a:ext cx="10998361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SCADA – ICS Application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Run Time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다른 컨트롤 시스템 및 업무시스템을 통합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Alarms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비정상적인 이벤트가 발생했을 때 소리 및 색 변화로 알림을 주는 장비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Project Files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컨트롤 시스템의 자세한 사항을 포함한 파일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	- </a:t>
            </a:r>
            <a:r>
              <a:rPr lang="ko-KR" altLang="en-US" sz="1600" dirty="0"/>
              <a:t>네트워크 구조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	- </a:t>
            </a:r>
            <a:r>
              <a:rPr lang="ko-KR" altLang="en-US" sz="1600" dirty="0"/>
              <a:t>시스템 구성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	- </a:t>
            </a:r>
            <a:r>
              <a:rPr lang="ko-KR" altLang="en-US" sz="1600" dirty="0"/>
              <a:t>로직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	- </a:t>
            </a:r>
            <a:r>
              <a:rPr lang="ko-KR" altLang="en-US" sz="1600" dirty="0"/>
              <a:t>매개 변수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시스템의 취약점을 분석할 수 있는 데이터를 포함하고 있으므로 공격 대상 </a:t>
            </a:r>
            <a:r>
              <a:rPr lang="ko-KR" altLang="en-US" sz="1600" dirty="0" smtClean="0">
                <a:sym typeface="Wingdings" panose="05000000000000000000" pitchFamily="2" charset="2"/>
              </a:rPr>
              <a:t>위험이 높아짐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구성 요소</a:t>
            </a:r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4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E3FD0D-EAEA-4714-9554-796CD0E529C7}"/>
              </a:ext>
            </a:extLst>
          </p:cNvPr>
          <p:cNvSpPr txBox="1"/>
          <p:nvPr/>
        </p:nvSpPr>
        <p:spPr>
          <a:xfrm>
            <a:off x="1909724" y="1163999"/>
            <a:ext cx="6944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0x1 / </a:t>
            </a:r>
            <a:r>
              <a:rPr lang="en-US" altLang="ko-KR" sz="2400" dirty="0" smtClean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400" dirty="0" smtClean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400" dirty="0">
              <a:solidFill>
                <a:srgbClr val="FF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0x2 / 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구성 요소</a:t>
            </a:r>
            <a:endParaRPr lang="en-US" altLang="ko-KR" sz="2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0x3 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Q &amp; 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</a:t>
            </a:r>
            <a:endParaRPr lang="en-US" altLang="ko-KR" sz="2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0x4 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FIN.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1101C9-8DE4-4D64-B9B3-40195B632867}"/>
              </a:ext>
            </a:extLst>
          </p:cNvPr>
          <p:cNvCxnSpPr/>
          <p:nvPr/>
        </p:nvCxnSpPr>
        <p:spPr>
          <a:xfrm>
            <a:off x="1622854" y="1351005"/>
            <a:ext cx="0" cy="4637903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963C5F2-9173-4FA8-9E02-59A34251CD62}"/>
              </a:ext>
            </a:extLst>
          </p:cNvPr>
          <p:cNvSpPr txBox="1"/>
          <p:nvPr/>
        </p:nvSpPr>
        <p:spPr>
          <a:xfrm>
            <a:off x="199766" y="418328"/>
            <a:ext cx="509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Agenda</a:t>
            </a:r>
            <a:endParaRPr lang="ko-KR" altLang="en-US" sz="2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76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9765" y="1227150"/>
            <a:ext cx="1099836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SCADA – Field Components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PLC (Programmable Logic Controller</a:t>
            </a:r>
            <a:r>
              <a:rPr lang="en-US" altLang="ko-KR" dirty="0" smtClean="0"/>
              <a:t>)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5" name="직사각형 4"/>
          <p:cNvSpPr/>
          <p:nvPr/>
        </p:nvSpPr>
        <p:spPr>
          <a:xfrm>
            <a:off x="4537680" y="2630802"/>
            <a:ext cx="2808312" cy="33252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51023" y="2774817"/>
            <a:ext cx="2581626" cy="303723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57538"/>
              </p:ext>
            </p:extLst>
          </p:nvPr>
        </p:nvGraphicFramePr>
        <p:xfrm>
          <a:off x="4694167" y="3069357"/>
          <a:ext cx="2495338" cy="2520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669">
                  <a:extLst>
                    <a:ext uri="{9D8B030D-6E8A-4147-A177-3AD203B41FA5}">
                      <a16:colId xmlns:a16="http://schemas.microsoft.com/office/drawing/2014/main" val="2400967442"/>
                    </a:ext>
                  </a:extLst>
                </a:gridCol>
                <a:gridCol w="1247669">
                  <a:extLst>
                    <a:ext uri="{9D8B030D-6E8A-4147-A177-3AD203B41FA5}">
                      <a16:colId xmlns:a16="http://schemas.microsoft.com/office/drawing/2014/main" val="3586867535"/>
                    </a:ext>
                  </a:extLst>
                </a:gridCol>
              </a:tblGrid>
              <a:tr h="6278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Application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FTP</a:t>
                      </a:r>
                      <a:endParaRPr lang="en-US" altLang="ko-KR" sz="1100" baseline="0" dirty="0"/>
                    </a:p>
                    <a:p>
                      <a:pPr algn="ctr" latinLnBrk="1"/>
                      <a:r>
                        <a:rPr lang="en-US" altLang="ko-KR" sz="1100" baseline="0" dirty="0"/>
                        <a:t>Web Server</a:t>
                      </a:r>
                    </a:p>
                    <a:p>
                      <a:pPr algn="ctr" latinLnBrk="1"/>
                      <a:r>
                        <a:rPr lang="en-US" altLang="ko-KR" sz="1100" baseline="0" dirty="0"/>
                        <a:t>…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Programmable</a:t>
                      </a:r>
                      <a:r>
                        <a:rPr lang="en-US" altLang="ko-KR" sz="1100" baseline="0" dirty="0"/>
                        <a:t> Logic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684674"/>
                  </a:ext>
                </a:extLst>
              </a:tr>
              <a:tr h="6366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Middleware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690949"/>
                  </a:ext>
                </a:extLst>
              </a:tr>
              <a:tr h="6278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Firmware / OS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447330"/>
                  </a:ext>
                </a:extLst>
              </a:tr>
              <a:tr h="6278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Hardware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880666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537680" y="2195488"/>
            <a:ext cx="2808312" cy="4332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PLC Structure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구성 요소</a:t>
            </a:r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9765" y="1227150"/>
            <a:ext cx="1099836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SCADA – Field Components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RTU(Remote Terminal Unit)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스카다</a:t>
            </a:r>
            <a:r>
              <a:rPr lang="ko-KR" altLang="en-US" sz="1600" dirty="0"/>
              <a:t> 시스템에서의 무선 통신 장비</a:t>
            </a:r>
            <a:r>
              <a:rPr lang="en-US" altLang="ko-KR" sz="1600" dirty="0"/>
              <a:t>, </a:t>
            </a:r>
            <a:r>
              <a:rPr lang="ko-KR" altLang="en-US" sz="1600" dirty="0"/>
              <a:t>라디오 주파수 사용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RTU</a:t>
            </a:r>
            <a:r>
              <a:rPr lang="ko-KR" altLang="en-US" sz="1600" dirty="0"/>
              <a:t>는 로컬 시스템에 </a:t>
            </a:r>
            <a:r>
              <a:rPr lang="ko-KR" altLang="en-US" sz="1600" dirty="0" err="1"/>
              <a:t>설치되어있으며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관리 시스템과 통신하기 위한 용도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스카다</a:t>
            </a:r>
            <a:r>
              <a:rPr lang="ko-KR" altLang="en-US" sz="1600" dirty="0"/>
              <a:t> 시스템은 구성 요소의 분포도가 넓기 때문에 원거리 통신이 필요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RTU</a:t>
            </a:r>
            <a:r>
              <a:rPr lang="ko-KR" altLang="en-US" sz="1600" dirty="0">
                <a:sym typeface="Wingdings" panose="05000000000000000000" pitchFamily="2" charset="2"/>
              </a:rPr>
              <a:t>는 중앙 시스템과 원거리 통신에 사용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125" y="3055692"/>
            <a:ext cx="4893155" cy="335008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구성 요소</a:t>
            </a:r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81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9765" y="1227150"/>
            <a:ext cx="10998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SCADA – Field Components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RTU(Remote Terminal Unit)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vs PLC(Programmable Login Controller)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구성 요소</a:t>
            </a:r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56946"/>
              </p:ext>
            </p:extLst>
          </p:nvPr>
        </p:nvGraphicFramePr>
        <p:xfrm>
          <a:off x="2047957" y="2871781"/>
          <a:ext cx="8128000" cy="2199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460631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20556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RTU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5093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I/O</a:t>
                      </a:r>
                      <a:r>
                        <a:rPr lang="en-US" altLang="ko-KR" baseline="0" dirty="0"/>
                        <a:t> Connections</a:t>
                      </a:r>
                    </a:p>
                    <a:p>
                      <a:pPr algn="ctr" latinLnBrk="1"/>
                      <a:r>
                        <a:rPr lang="en-US" altLang="ko-KR" baseline="0" dirty="0"/>
                        <a:t>I/O </a:t>
                      </a:r>
                      <a:r>
                        <a:rPr lang="ko-KR" altLang="en-US" baseline="0" dirty="0"/>
                        <a:t>를 관리하는 소프트웨어 및 로직이 자동화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8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간단한 구조의 독립된 프로그램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넓은 범위에 적합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무선 통신</a:t>
                      </a:r>
                      <a:r>
                        <a:rPr lang="en-US" altLang="ko-KR" dirty="0"/>
                        <a:t>(Cellular networks)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좁은 범위에 적합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장비들이 한 장소에 모두 배치되어 있는 </a:t>
                      </a:r>
                      <a:r>
                        <a:rPr lang="en-US" altLang="ko-KR" dirty="0" err="1"/>
                        <a:t>Laocal</a:t>
                      </a:r>
                      <a:r>
                        <a:rPr lang="en-US" altLang="ko-KR" dirty="0"/>
                        <a:t> Control System)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317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4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63C5F2-9173-4FA8-9E02-59A34251CD62}"/>
              </a:ext>
            </a:extLst>
          </p:cNvPr>
          <p:cNvSpPr txBox="1"/>
          <p:nvPr/>
        </p:nvSpPr>
        <p:spPr>
          <a:xfrm>
            <a:off x="199766" y="418328"/>
            <a:ext cx="509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Q &amp; A?</a:t>
            </a:r>
            <a:endParaRPr lang="ko-KR" altLang="en-US" sz="28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0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E3FD0D-EAEA-4714-9554-796CD0E529C7}"/>
              </a:ext>
            </a:extLst>
          </p:cNvPr>
          <p:cNvSpPr txBox="1"/>
          <p:nvPr/>
        </p:nvSpPr>
        <p:spPr>
          <a:xfrm>
            <a:off x="3070332" y="2492040"/>
            <a:ext cx="605133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9846D-6EA5-4875-901A-0B68BB818837}"/>
              </a:ext>
            </a:extLst>
          </p:cNvPr>
          <p:cNvSpPr txBox="1"/>
          <p:nvPr/>
        </p:nvSpPr>
        <p:spPr>
          <a:xfrm>
            <a:off x="199765" y="393614"/>
            <a:ext cx="8285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</a:t>
            </a:r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FIN.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3E7642-EE15-43FC-99A4-CA9852C655BC}"/>
              </a:ext>
            </a:extLst>
          </p:cNvPr>
          <p:cNvSpPr/>
          <p:nvPr/>
        </p:nvSpPr>
        <p:spPr>
          <a:xfrm>
            <a:off x="3455931" y="4861187"/>
            <a:ext cx="5280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For more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057991-6336-487A-AC3B-2B61D5F2F14B}"/>
              </a:ext>
            </a:extLst>
          </p:cNvPr>
          <p:cNvSpPr txBox="1"/>
          <p:nvPr/>
        </p:nvSpPr>
        <p:spPr>
          <a:xfrm>
            <a:off x="3945331" y="3876362"/>
            <a:ext cx="430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Thanks for the listening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26095-C2A9-4396-8943-1851E6274DD0}"/>
              </a:ext>
            </a:extLst>
          </p:cNvPr>
          <p:cNvSpPr txBox="1"/>
          <p:nvPr/>
        </p:nvSpPr>
        <p:spPr>
          <a:xfrm>
            <a:off x="3965635" y="5233349"/>
            <a:ext cx="143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Visit - </a:t>
            </a:r>
          </a:p>
          <a:p>
            <a:pPr algn="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Email - 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B48A3-9898-4C00-B7C1-444D666500A0}"/>
              </a:ext>
            </a:extLst>
          </p:cNvPr>
          <p:cNvSpPr txBox="1"/>
          <p:nvPr/>
        </p:nvSpPr>
        <p:spPr>
          <a:xfrm>
            <a:off x="5318947" y="5230519"/>
            <a:ext cx="312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https://cpss.online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ruskonert@gmail.com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56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9765" y="1228165"/>
            <a:ext cx="10998361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ICS(</a:t>
            </a:r>
            <a:r>
              <a:rPr lang="en-US" altLang="ko-KR" dirty="0" smtClean="0"/>
              <a:t>Industrial </a:t>
            </a:r>
            <a:r>
              <a:rPr lang="en-US" altLang="ko-KR" dirty="0"/>
              <a:t>Control </a:t>
            </a:r>
            <a:r>
              <a:rPr lang="en-US" altLang="ko-KR" dirty="0" smtClean="0"/>
              <a:t>Systems)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장비 또는 시스템의 동작을 </a:t>
            </a:r>
            <a:r>
              <a:rPr lang="ko-KR" altLang="en-US" sz="1600" dirty="0" smtClean="0"/>
              <a:t>컨트롤</a:t>
            </a:r>
            <a:r>
              <a:rPr lang="ko-KR" altLang="en-US" sz="1600" dirty="0" smtClean="0"/>
              <a:t>하고 관리하는 전반적인 시스템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err="1" smtClean="0"/>
              <a:t>장비로부터</a:t>
            </a:r>
            <a:r>
              <a:rPr lang="ko-KR" altLang="en-US" sz="1600" dirty="0" smtClean="0"/>
              <a:t> 데이터를 수집</a:t>
            </a:r>
            <a:r>
              <a:rPr lang="ko-KR" altLang="en-US" sz="1600" dirty="0" smtClean="0"/>
              <a:t>하고 </a:t>
            </a:r>
            <a:r>
              <a:rPr lang="ko-KR" altLang="en-US" sz="1600" dirty="0" smtClean="0"/>
              <a:t>필요한 </a:t>
            </a:r>
            <a:r>
              <a:rPr lang="ko-KR" altLang="en-US" sz="1600" dirty="0" err="1"/>
              <a:t>로직을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수행함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SCADA ~= ICS, DCS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ICS</a:t>
            </a:r>
            <a:r>
              <a:rPr lang="ko-KR" altLang="en-US" dirty="0"/>
              <a:t>는 소규모 </a:t>
            </a:r>
            <a:r>
              <a:rPr lang="ko-KR" altLang="en-US" dirty="0" smtClean="0"/>
              <a:t>시스템부터 </a:t>
            </a:r>
            <a:r>
              <a:rPr lang="ko-KR" altLang="en-US" dirty="0"/>
              <a:t>더욱 복잡하고 넓은 범위의 시스템까지 아울러 </a:t>
            </a:r>
            <a:r>
              <a:rPr lang="ko-KR" altLang="en-US" dirty="0" smtClean="0"/>
              <a:t>통칭함</a:t>
            </a:r>
            <a:endParaRPr lang="ko-KR" altLang="en-US" dirty="0"/>
          </a:p>
        </p:txBody>
      </p:sp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201" y="3833131"/>
            <a:ext cx="206692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54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765" y="1111624"/>
            <a:ext cx="109983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/>
              <a:t>컨트롤 시스템 분류</a:t>
            </a:r>
            <a:endParaRPr lang="en-US" altLang="ko-KR" b="1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DCS (Distributed Control System)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PCS </a:t>
            </a:r>
            <a:r>
              <a:rPr lang="en-US" altLang="ko-KR" dirty="0"/>
              <a:t>(Process Control System)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EMS (Energy Management System)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BMS (Building Management System)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SIS (Safety Instrumented System)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SCADA (Supervisory control and Data Acquisition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/>
              <a:t>…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398" y="1658924"/>
            <a:ext cx="3374901" cy="2103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747" y="3980783"/>
            <a:ext cx="3333552" cy="2103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6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28165"/>
            <a:ext cx="1099836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DCS (Distributed Control System)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하나의 </a:t>
            </a:r>
            <a:r>
              <a:rPr lang="ko-KR" altLang="en-US" sz="1600" dirty="0"/>
              <a:t>건물 또는 비교적 작은 규모의 통합 </a:t>
            </a:r>
            <a:r>
              <a:rPr lang="ko-KR" altLang="en-US" sz="1600" dirty="0" err="1" smtClean="0"/>
              <a:t>시스템로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기능에 </a:t>
            </a:r>
            <a:r>
              <a:rPr lang="ko-KR" altLang="en-US" sz="1600" dirty="0"/>
              <a:t>따라 다양한 컨트롤러 등으로 </a:t>
            </a:r>
            <a:r>
              <a:rPr lang="ko-KR" altLang="en-US" sz="1600" dirty="0" smtClean="0"/>
              <a:t>구성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센서</a:t>
            </a:r>
            <a:r>
              <a:rPr lang="en-US" altLang="ko-KR" sz="1600" dirty="0"/>
              <a:t>, </a:t>
            </a:r>
            <a:r>
              <a:rPr lang="ko-KR" altLang="en-US" sz="1600" dirty="0"/>
              <a:t>스위치나 펌프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벨브같은</a:t>
            </a:r>
            <a:r>
              <a:rPr lang="ko-KR" altLang="en-US" sz="1600" dirty="0"/>
              <a:t> 물리적 장치를 중앙에서 </a:t>
            </a:r>
            <a:r>
              <a:rPr lang="ko-KR" altLang="en-US" sz="1600" dirty="0" smtClean="0"/>
              <a:t>제어함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SCADA</a:t>
            </a:r>
            <a:r>
              <a:rPr lang="ko-KR" altLang="en-US" sz="1600" dirty="0"/>
              <a:t>를 통해 데이터 획득 </a:t>
            </a:r>
            <a:r>
              <a:rPr lang="en-US" altLang="ko-KR" sz="1600" dirty="0"/>
              <a:t>/ </a:t>
            </a:r>
            <a:r>
              <a:rPr lang="ko-KR" altLang="en-US" sz="1600" dirty="0"/>
              <a:t>조작</a:t>
            </a:r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377" y="3151769"/>
            <a:ext cx="5976664" cy="289762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7849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28165"/>
            <a:ext cx="1099836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PCS (Process Control System)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제조 환경을 모니터링 및 제어하는 시스템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중앙 제어 영역에서 프로세스</a:t>
            </a:r>
            <a:r>
              <a:rPr lang="en-US" altLang="ko-KR" sz="1600" dirty="0" smtClean="0"/>
              <a:t>(Process)</a:t>
            </a:r>
            <a:r>
              <a:rPr lang="ko-KR" altLang="en-US" sz="1600" dirty="0" smtClean="0"/>
              <a:t>를 관리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원하는 특정 프로세스의 출력을 유지함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97" y="3674649"/>
            <a:ext cx="3240360" cy="217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38" y="3674649"/>
            <a:ext cx="3312368" cy="220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7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28165"/>
            <a:ext cx="1099836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EMS (</a:t>
            </a:r>
            <a:r>
              <a:rPr lang="en-US" altLang="ko-KR" dirty="0"/>
              <a:t>Energy Management System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에너지를 효율적으로 관리하기 위해 데이터를 수집</a:t>
            </a:r>
            <a:r>
              <a:rPr lang="en-US" altLang="ko-KR" sz="1600" dirty="0"/>
              <a:t>/</a:t>
            </a:r>
            <a:r>
              <a:rPr lang="ko-KR" altLang="en-US" sz="1600" dirty="0"/>
              <a:t>분석하고 모니터링</a:t>
            </a:r>
            <a:r>
              <a:rPr lang="en-US" altLang="ko-KR" sz="1600" dirty="0"/>
              <a:t>, </a:t>
            </a:r>
            <a:r>
              <a:rPr lang="ko-KR" altLang="en-US" sz="1600" dirty="0"/>
              <a:t>제어하는 시스템</a:t>
            </a:r>
            <a:endParaRPr lang="en-US" altLang="ko-KR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62" y="2664071"/>
            <a:ext cx="7009686" cy="349073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39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28165"/>
            <a:ext cx="10998361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BMS </a:t>
            </a:r>
            <a:r>
              <a:rPr lang="en-US" altLang="ko-KR" dirty="0" smtClean="0"/>
              <a:t>(</a:t>
            </a:r>
            <a:r>
              <a:rPr lang="en-US" altLang="ko-KR" dirty="0"/>
              <a:t>Building Management System)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/>
              <a:t>건물 운영에 관련된 장치들을 관리하는 시스템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- 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전등</a:t>
            </a:r>
            <a:r>
              <a:rPr lang="en-US" altLang="ko-KR" sz="1600" dirty="0"/>
              <a:t>, </a:t>
            </a:r>
            <a:r>
              <a:rPr lang="ko-KR" altLang="en-US" sz="1600" dirty="0"/>
              <a:t>전원</a:t>
            </a:r>
            <a:r>
              <a:rPr lang="en-US" altLang="ko-KR" sz="1600" dirty="0"/>
              <a:t>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경비</a:t>
            </a:r>
            <a:r>
              <a:rPr lang="en-US" altLang="ko-KR" sz="1600" dirty="0"/>
              <a:t>, </a:t>
            </a:r>
            <a:r>
              <a:rPr lang="ko-KR" altLang="en-US" sz="1600" dirty="0"/>
              <a:t>방화 시스템 등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인터넷 프로토콜 및 </a:t>
            </a:r>
            <a:r>
              <a:rPr lang="en-US" altLang="ko-KR" sz="1600" dirty="0"/>
              <a:t>C-bus, </a:t>
            </a:r>
            <a:r>
              <a:rPr lang="en-US" altLang="ko-KR" sz="1600" dirty="0" err="1"/>
              <a:t>Profibus</a:t>
            </a:r>
            <a:r>
              <a:rPr lang="en-US" altLang="ko-KR" sz="1600" dirty="0"/>
              <a:t>, </a:t>
            </a:r>
            <a:r>
              <a:rPr lang="en-US" altLang="ko-KR" sz="1600" dirty="0" err="1" smtClean="0"/>
              <a:t>DeviceNet</a:t>
            </a:r>
            <a:r>
              <a:rPr lang="en-US" altLang="ko-KR" sz="1600" dirty="0" smtClean="0"/>
              <a:t>, SOAP</a:t>
            </a:r>
            <a:r>
              <a:rPr lang="en-US" altLang="ko-KR" sz="1600" dirty="0"/>
              <a:t>, XML, </a:t>
            </a:r>
            <a:r>
              <a:rPr lang="en-US" altLang="ko-KR" sz="1600" dirty="0" err="1"/>
              <a:t>BACnet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LonWorks</a:t>
            </a:r>
            <a:r>
              <a:rPr lang="en-US" altLang="ko-KR" sz="1600" dirty="0"/>
              <a:t>, Modbus 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다양한 </a:t>
            </a:r>
            <a:r>
              <a:rPr lang="ko-KR" altLang="en-US" sz="1600" dirty="0"/>
              <a:t>프로토콜 사용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보안 시스템 </a:t>
            </a:r>
            <a:r>
              <a:rPr lang="ko-KR" altLang="en-US" sz="1600" dirty="0" smtClean="0"/>
              <a:t>포함함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접근 제어 시스템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CCTV …</a:t>
            </a:r>
            <a:endParaRPr lang="en-US" altLang="ko-KR" sz="1600" dirty="0"/>
          </a:p>
        </p:txBody>
      </p:sp>
      <p:pic>
        <p:nvPicPr>
          <p:cNvPr id="3074" name="Picture 2" descr="BMS System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11" y="3418568"/>
            <a:ext cx="5127342" cy="290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7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01E0-547E-4233-A13E-D24F03682BF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12E33-3568-4B64-907A-F55736485946}"/>
              </a:ext>
            </a:extLst>
          </p:cNvPr>
          <p:cNvSpPr txBox="1"/>
          <p:nvPr/>
        </p:nvSpPr>
        <p:spPr>
          <a:xfrm>
            <a:off x="199765" y="393614"/>
            <a:ext cx="828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&gt; </a:t>
            </a:r>
            <a:r>
              <a:rPr lang="en-US" altLang="ko-KR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ICS &amp; SCADA </a:t>
            </a:r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 및 아키텍처</a:t>
            </a:r>
            <a:endParaRPr lang="en-US" altLang="ko-KR" sz="2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765" y="1228165"/>
            <a:ext cx="1099836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 of ICS/SCADA and Architecture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SIS (Safety Instrumented System)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석유</a:t>
            </a:r>
            <a:r>
              <a:rPr lang="en-US" altLang="ko-KR" sz="1600" dirty="0"/>
              <a:t>, </a:t>
            </a:r>
            <a:r>
              <a:rPr lang="ko-KR" altLang="en-US" sz="1600" dirty="0"/>
              <a:t>가스</a:t>
            </a:r>
            <a:r>
              <a:rPr lang="en-US" altLang="ko-KR" sz="1600" dirty="0"/>
              <a:t>, </a:t>
            </a:r>
            <a:r>
              <a:rPr lang="ko-KR" altLang="en-US" sz="1600" dirty="0"/>
              <a:t>원자력 등의 시스템 등에 적용되어 위험요소를 사전에 감지 및 차단하는 시스템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- 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체르노빌 원전사고</a:t>
            </a:r>
            <a:endParaRPr lang="en-US" altLang="ko-KR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76" y="2782437"/>
            <a:ext cx="5283538" cy="343295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746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862</Words>
  <Application>Microsoft Office PowerPoint</Application>
  <PresentationFormat>와이드스크린</PresentationFormat>
  <Paragraphs>207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나눔고딕코딩</vt:lpstr>
      <vt:lpstr>나눔스퀘어 Light</vt:lpstr>
      <vt:lpstr>Wingdings</vt:lpstr>
      <vt:lpstr>맑은 고딕</vt:lpstr>
      <vt:lpstr>나눔고딕 Light</vt:lpstr>
      <vt:lpstr>나눔스퀘어라운드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Junwon Kim</cp:lastModifiedBy>
  <cp:revision>248</cp:revision>
  <cp:lastPrinted>2019-03-11T09:25:43Z</cp:lastPrinted>
  <dcterms:created xsi:type="dcterms:W3CDTF">2018-09-30T14:10:14Z</dcterms:created>
  <dcterms:modified xsi:type="dcterms:W3CDTF">2019-04-01T09:24:06Z</dcterms:modified>
</cp:coreProperties>
</file>